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4630400" cy="8229600"/>
  <p:notesSz cx="8229600" cy="14630400"/>
  <p:embeddedFontLst>
    <p:embeddedFont>
      <p:font typeface="이사만루체 Bold" panose="00000800000000000000" pitchFamily="2" charset="-127"/>
      <p:bold r:id="rId29"/>
    </p:embeddedFont>
    <p:embeddedFont>
      <p:font typeface="이사만루체 Light" panose="00000300000000000000" pitchFamily="2" charset="-127"/>
      <p:regular r:id="rId30"/>
    </p:embeddedFont>
    <p:embeddedFont>
      <p:font typeface="이사만루체 Medium" panose="00000600000000000000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2E0"/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8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2021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33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7A393-277E-4BA2-3979-2FDEEE91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8891E-A838-CDA3-39F3-7E90E8740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24F40B-EA1F-AA49-328F-B306E0C58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7AFFE-DF67-1CE2-36C5-7FD63C3BC9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55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개인</a:t>
            </a: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 </a:t>
            </a:r>
            <a:r>
              <a:rPr lang="en-US" sz="4450" b="1" dirty="0" err="1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맞춤형</a:t>
            </a:r>
            <a:endParaRPr lang="en-US" sz="4450" b="1" dirty="0">
              <a:solidFill>
                <a:srgbClr val="443728"/>
              </a:solidFill>
              <a:latin typeface="이사만루체 Bold" panose="00000800000000000000" pitchFamily="2" charset="-127"/>
              <a:ea typeface="이사만루체 Bold" panose="00000800000000000000" pitchFamily="2" charset="-127"/>
              <a:cs typeface="Crimson Pro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식품</a:t>
            </a: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 알레르기 관리 시스템</a:t>
            </a:r>
            <a:endParaRPr lang="en-US" sz="44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03846"/>
            <a:ext cx="6483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YOLO 기반 음식 인식 및 LLM 기반 성분 분석 통합 서비스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79833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 err="1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인공지능학과</a:t>
            </a:r>
            <a:r>
              <a:rPr lang="en-US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21012047 강민성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534376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335" y="461486"/>
            <a:ext cx="4195763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모델 성능 평가</a:t>
            </a:r>
            <a:endParaRPr lang="en-US" sz="40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7335" y="1321594"/>
            <a:ext cx="1345572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대규모 571개 클래스 환경에서도 실사용 가능한 수준의 높은 성능을 확보했습니다. 주요 지표들은 모델의 정확성과 효율성을 입증합니다.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7335" y="2051447"/>
            <a:ext cx="31567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0.648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6687" y="2814876"/>
            <a:ext cx="209788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Precision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7335" y="3244810"/>
            <a:ext cx="31567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정밀도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3953828" y="2051447"/>
            <a:ext cx="31567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0.70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83179" y="2814876"/>
            <a:ext cx="209788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Recall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3953828" y="3244810"/>
            <a:ext cx="31567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재현율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87335" y="3932873"/>
            <a:ext cx="31567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0.721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16687" y="4696301"/>
            <a:ext cx="209788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mAP@50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87335" y="5126236"/>
            <a:ext cx="31567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평균 정밀도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953828" y="3932873"/>
            <a:ext cx="31567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0.624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483179" y="4696301"/>
            <a:ext cx="209788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mAP@50–95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953828" y="5126236"/>
            <a:ext cx="31567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다중 IoU 임계값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270522" y="5814298"/>
            <a:ext cx="3156704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0.66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799874" y="6577727"/>
            <a:ext cx="209788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F1-score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270522" y="7007662"/>
            <a:ext cx="315670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최적 균형 지표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1" name="그림 20" descr="텍스트, 도표, 지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79F7BF-999C-3AD8-B814-3F3CC879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807"/>
          <a:stretch>
            <a:fillRect/>
          </a:stretch>
        </p:blipFill>
        <p:spPr>
          <a:xfrm>
            <a:off x="8117355" y="1730355"/>
            <a:ext cx="4979500" cy="63525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6730" y="508516"/>
            <a:ext cx="4664631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Gemini 하이브리드 보정 시스템</a:t>
            </a:r>
            <a:endParaRPr lang="en-US" sz="28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506730" y="1228227"/>
            <a:ext cx="81305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 모델의 초기 인식 결과를 Gemini 2.5 Flash LLM을 활용하여 보정함으로써, 시스템의 최종 판단 정확도를 극대화했습니다.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06730" y="1710364"/>
            <a:ext cx="13464540" cy="1260742"/>
          </a:xfrm>
          <a:prstGeom prst="roundRect">
            <a:avLst>
              <a:gd name="adj" fmla="val 1618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59130" y="1862764"/>
            <a:ext cx="434340" cy="434340"/>
          </a:xfrm>
          <a:prstGeom prst="roundRect">
            <a:avLst>
              <a:gd name="adj" fmla="val 21050526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550" y="1982183"/>
            <a:ext cx="195382" cy="1953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45870" y="1961823"/>
            <a:ext cx="18097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YOLO 신뢰도 기반 호출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659130" y="2463754"/>
            <a:ext cx="78257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 인식 신뢰도가 낮을 경우 Gemini API를 자동으로 호출하여 보정 과정을 시작합니다.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06730" y="3283655"/>
            <a:ext cx="13464540" cy="1260742"/>
          </a:xfrm>
          <a:prstGeom prst="roundRect">
            <a:avLst>
              <a:gd name="adj" fmla="val 1816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59130" y="3436055"/>
            <a:ext cx="434340" cy="434340"/>
          </a:xfrm>
          <a:prstGeom prst="roundRect">
            <a:avLst>
              <a:gd name="adj" fmla="val 21050526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550" y="3555475"/>
            <a:ext cx="195382" cy="1953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45870" y="3535114"/>
            <a:ext cx="18097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시각적 유사 음식 보정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59130" y="4037046"/>
            <a:ext cx="78257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시각적으로 유사하여 YOLO가 오인식할 수 있는 음식들을 Gemini가 문맥 정보를 활용하여 정확하게 식별합니다.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06730" y="4856947"/>
            <a:ext cx="13464540" cy="1260742"/>
          </a:xfrm>
          <a:prstGeom prst="roundRect">
            <a:avLst>
              <a:gd name="adj" fmla="val 1916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59130" y="5009347"/>
            <a:ext cx="434340" cy="434340"/>
          </a:xfrm>
          <a:prstGeom prst="roundRect">
            <a:avLst>
              <a:gd name="adj" fmla="val 21050526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550" y="5128767"/>
            <a:ext cx="195382" cy="19538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45870" y="5108406"/>
            <a:ext cx="18097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성분표 문맥 재확인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59130" y="5610338"/>
            <a:ext cx="78257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성분표의 텍스트 정보를 LLM이 분석하여, 인식된 음식과 성분 간의 일관성을 검증하고 성분을 재확인합니다.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506730" y="6430239"/>
            <a:ext cx="13464540" cy="1260742"/>
          </a:xfrm>
          <a:prstGeom prst="roundRect">
            <a:avLst>
              <a:gd name="adj" fmla="val 181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59130" y="6582639"/>
            <a:ext cx="434340" cy="434340"/>
          </a:xfrm>
          <a:prstGeom prst="roundRect">
            <a:avLst>
              <a:gd name="adj" fmla="val 21050526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550" y="6702059"/>
            <a:ext cx="195382" cy="19538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245870" y="6681698"/>
            <a:ext cx="1809750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최종 정확도 향상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59130" y="7183629"/>
            <a:ext cx="782574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하이브리드 시스템을 통해 사용자에게 제공되는 알레르기 위험 판단의 최종 정확도를 크게 높였습니다.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5203" y="756166"/>
            <a:ext cx="6713220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주요 기능 ① 사용자 맞춤형 필터링</a:t>
            </a:r>
            <a:endParaRPr lang="en-US" sz="40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5203" y="1648301"/>
            <a:ext cx="7793593" cy="1157288"/>
          </a:xfrm>
          <a:prstGeom prst="roundRect">
            <a:avLst>
              <a:gd name="adj" fmla="val 948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52343" y="1648301"/>
            <a:ext cx="91440" cy="1157288"/>
          </a:xfrm>
          <a:prstGeom prst="roundRect">
            <a:avLst>
              <a:gd name="adj" fmla="val 8861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59525" y="1864042"/>
            <a:ext cx="257794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사용자 알레르기 정보 등록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9525" y="2281238"/>
            <a:ext cx="72935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개인의 알레르기 유발 항원 정보를 상세히 등록하여 맞춤형 서비스 기반을 마련합니다.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75203" y="2998470"/>
            <a:ext cx="7793593" cy="1465898"/>
          </a:xfrm>
          <a:prstGeom prst="roundRect">
            <a:avLst>
              <a:gd name="adj" fmla="val 7485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652343" y="2998470"/>
            <a:ext cx="91440" cy="1465898"/>
          </a:xfrm>
          <a:prstGeom prst="roundRect">
            <a:avLst>
              <a:gd name="adj" fmla="val 8861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59525" y="3214211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검색 시 DB 자동 비교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59525" y="3631406"/>
            <a:ext cx="729353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등록된 알레르기 정보와 음식 데이터베이스를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실시간으로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비교하여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위험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성분을 즉시 파악합니다.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75203" y="4657249"/>
            <a:ext cx="7793593" cy="1465898"/>
          </a:xfrm>
          <a:prstGeom prst="roundRect">
            <a:avLst>
              <a:gd name="adj" fmla="val 7485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652343" y="4657249"/>
            <a:ext cx="91440" cy="1465898"/>
          </a:xfrm>
          <a:prstGeom prst="roundRect">
            <a:avLst>
              <a:gd name="adj" fmla="val 8861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59525" y="4872990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위험 성분 시각적 경고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59525" y="5290185"/>
            <a:ext cx="7293531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위험 성분 포함 여부를 명확하고 직관적인 시각적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경고로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표시하여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사용자에게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경각심을 줍니다.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75203" y="6316028"/>
            <a:ext cx="7793593" cy="1157288"/>
          </a:xfrm>
          <a:prstGeom prst="roundRect">
            <a:avLst>
              <a:gd name="adj" fmla="val 9481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652343" y="6316028"/>
            <a:ext cx="91440" cy="1157288"/>
          </a:xfrm>
          <a:prstGeom prst="roundRect">
            <a:avLst>
              <a:gd name="adj" fmla="val 8861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59525" y="6531769"/>
            <a:ext cx="284595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교차 반응군 기반 잠재 위험도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59525" y="6948964"/>
            <a:ext cx="729353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알려진 교차 반응군 정보를 활용하여 잠재적인 알레르기 위험도를 예측하고 표시합니다.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31BDD981-08AE-F1C4-93FD-CF958B74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538" y="1864042"/>
            <a:ext cx="5507936" cy="4872678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5537" y="643414"/>
            <a:ext cx="5656302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주요 기능 ② 이미지 기반 검색</a:t>
            </a:r>
            <a:endParaRPr lang="en-US" sz="40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41839" y="1509593"/>
            <a:ext cx="783312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텍스트 입력 없이도 검색 가능한 직관적인 서비스 구현을 통해 사용자 편의성을 극대화합니다.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9124" y="2300645"/>
            <a:ext cx="187285" cy="842724"/>
          </a:xfrm>
          <a:prstGeom prst="roundRect">
            <a:avLst>
              <a:gd name="adj" fmla="val 42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141839" y="2177772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333" y="2318266"/>
            <a:ext cx="280868" cy="2808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90980" y="2207062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음식 사진 업로드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6890980" y="2611874"/>
            <a:ext cx="708398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사용자가 직접 촬영한 음식 사진을 업로드하여 검색을 시작합니다.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609993" y="3611642"/>
            <a:ext cx="187285" cy="1097518"/>
          </a:xfrm>
          <a:prstGeom prst="roundRect">
            <a:avLst>
              <a:gd name="adj" fmla="val 42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7"/>
          <p:cNvSpPr/>
          <p:nvPr/>
        </p:nvSpPr>
        <p:spPr>
          <a:xfrm>
            <a:off x="6422708" y="3488769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3201" y="3629263"/>
            <a:ext cx="280868" cy="2808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171849" y="3518059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YOLO 자동 인식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171849" y="3922871"/>
            <a:ext cx="6803112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YOLO(You Only Look Once)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모델이</a:t>
            </a:r>
            <a:endParaRPr lang="en-US" sz="14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이미지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내의 음식을 자동으로 감지하고 식별합니다.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890980" y="5177433"/>
            <a:ext cx="187285" cy="842724"/>
          </a:xfrm>
          <a:prstGeom prst="roundRect">
            <a:avLst>
              <a:gd name="adj" fmla="val 42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1"/>
          <p:cNvSpPr/>
          <p:nvPr/>
        </p:nvSpPr>
        <p:spPr>
          <a:xfrm>
            <a:off x="6703695" y="5054560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4189" y="5195054"/>
            <a:ext cx="280868" cy="2808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52836" y="5083850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음식명 자동 검색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7452836" y="5488662"/>
            <a:ext cx="652212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인식된 음식 정보를 기반으로 데이터베이스에서 관련 음식명을 자동으로 검색합니다.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7171849" y="6488430"/>
            <a:ext cx="187285" cy="1097518"/>
          </a:xfrm>
          <a:prstGeom prst="roundRect">
            <a:avLst>
              <a:gd name="adj" fmla="val 42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5"/>
          <p:cNvSpPr/>
          <p:nvPr/>
        </p:nvSpPr>
        <p:spPr>
          <a:xfrm>
            <a:off x="6984563" y="6365558"/>
            <a:ext cx="561856" cy="561856"/>
          </a:xfrm>
          <a:prstGeom prst="roundRect">
            <a:avLst>
              <a:gd name="adj" fmla="val 813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5057" y="6506051"/>
            <a:ext cx="280868" cy="28086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33705" y="6394847"/>
            <a:ext cx="234112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Gemini 보정 수행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7733705" y="6799659"/>
            <a:ext cx="6241256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음식 인식이 불확실할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경우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,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Gemini AI가 추가적인 분석 및 보정을 수행하여 정확도를 높입니다.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1D3DB08B-CD7E-FF3E-6076-360BFC638B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578" y="1579208"/>
            <a:ext cx="4204012" cy="277941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D3D817F4-2D91-D308-2224-89B77A2FE0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749" y="4839810"/>
            <a:ext cx="4209142" cy="28633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sp>
        <p:nvSpPr>
          <p:cNvPr id="27" name="Text 1">
            <a:extLst>
              <a:ext uri="{FF2B5EF4-FFF2-40B4-BE49-F238E27FC236}">
                <a16:creationId xmlns:a16="http://schemas.microsoft.com/office/drawing/2014/main" id="{20173073-3A5E-55AC-E39C-77043A54710D}"/>
              </a:ext>
            </a:extLst>
          </p:cNvPr>
          <p:cNvSpPr/>
          <p:nvPr/>
        </p:nvSpPr>
        <p:spPr>
          <a:xfrm>
            <a:off x="2016508" y="4352527"/>
            <a:ext cx="191513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YOLO </a:t>
            </a:r>
            <a:r>
              <a:rPr lang="ko-KR" altLang="en-US" sz="145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기반 이미지 식별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BC04A758-0FE4-2514-D22C-BD927BACD6BE}"/>
              </a:ext>
            </a:extLst>
          </p:cNvPr>
          <p:cNvSpPr/>
          <p:nvPr/>
        </p:nvSpPr>
        <p:spPr>
          <a:xfrm>
            <a:off x="2016508" y="7670148"/>
            <a:ext cx="191513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Gemini </a:t>
            </a:r>
            <a:r>
              <a:rPr lang="ko-KR" altLang="en-US" sz="145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이미지 식별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79" y="403932"/>
            <a:ext cx="94243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주요 기능 ③ 성분표 자동 입력 시스템 (관리자 기능)</a:t>
            </a:r>
            <a:endParaRPr lang="en-US" sz="35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9" y="1243085"/>
            <a:ext cx="6680121" cy="7258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6531" y="21503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성분표 이미지 업로드</a:t>
            </a:r>
            <a:endParaRPr lang="en-US" sz="17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816530" y="2542652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관리자가 제품의 성분표 이미지를 시스템에 업로드합니다.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243085"/>
            <a:ext cx="6680121" cy="7258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6651" y="21503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Gemini 자동 분석</a:t>
            </a:r>
            <a:endParaRPr lang="en-US" sz="17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96651" y="2542652"/>
            <a:ext cx="6317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Gemini AI를 활용하여 성분표의 텍스트를 자동으로 추출하고 분석합니다.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79" y="3304652"/>
            <a:ext cx="6680121" cy="7258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6531" y="42119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알레르기 성분 자동 체크</a:t>
            </a:r>
            <a:endParaRPr lang="en-US" sz="17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16531" y="4604219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분석된 성분 중 알레르기 유발 성분을 자동으로 식별하고 체크합니다.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304652"/>
            <a:ext cx="6680121" cy="7258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6651" y="42119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DB 자동 저장</a:t>
            </a:r>
            <a:endParaRPr lang="en-US" sz="17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96651" y="4604219"/>
            <a:ext cx="6317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추출 및 분석된 성분 정보는 </a:t>
            </a:r>
            <a:r>
              <a:rPr lang="en-US" sz="14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데이터베이스에</a:t>
            </a: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4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저장되어</a:t>
            </a:r>
            <a:r>
              <a:rPr 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서비스에 활용됩니다.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727CA1D0-5DA1-1E28-6F10-A13DFF36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616" y="5164389"/>
            <a:ext cx="3443534" cy="28048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B159F58C-3FCF-CA31-B20E-3ED349BC4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5622454"/>
            <a:ext cx="3395758" cy="150764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 6">
            <a:extLst>
              <a:ext uri="{FF2B5EF4-FFF2-40B4-BE49-F238E27FC236}">
                <a16:creationId xmlns:a16="http://schemas.microsoft.com/office/drawing/2014/main" id="{C728942B-AB03-FA76-5A55-1AF961FCDC1F}"/>
              </a:ext>
            </a:extLst>
          </p:cNvPr>
          <p:cNvSpPr/>
          <p:nvPr/>
        </p:nvSpPr>
        <p:spPr>
          <a:xfrm>
            <a:off x="3795769" y="7140966"/>
            <a:ext cx="129061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ko-KR" altLang="en-US" sz="14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성분표</a:t>
            </a:r>
            <a:r>
              <a:rPr lang="ko-KR" alt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분석 결과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4184A4F-44D4-78BD-4948-53F93992169E}"/>
              </a:ext>
            </a:extLst>
          </p:cNvPr>
          <p:cNvSpPr/>
          <p:nvPr/>
        </p:nvSpPr>
        <p:spPr>
          <a:xfrm>
            <a:off x="6559497" y="6254030"/>
            <a:ext cx="1352707" cy="507507"/>
          </a:xfrm>
          <a:prstGeom prst="rightArrow">
            <a:avLst/>
          </a:prstGeom>
          <a:solidFill>
            <a:srgbClr val="EBE2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76C565AE-AA4C-C23D-B964-21D8C5CC21BC}"/>
              </a:ext>
            </a:extLst>
          </p:cNvPr>
          <p:cNvSpPr/>
          <p:nvPr/>
        </p:nvSpPr>
        <p:spPr>
          <a:xfrm>
            <a:off x="6559497" y="6777783"/>
            <a:ext cx="129061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ko-KR" alt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알레르기 성분</a:t>
            </a:r>
            <a:endParaRPr lang="en-US" altLang="ko-KR" sz="14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ctr">
              <a:lnSpc>
                <a:spcPts val="2250"/>
              </a:lnSpc>
              <a:buNone/>
            </a:pPr>
            <a:r>
              <a:rPr lang="ko-KR" altLang="en-US" sz="14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자동 체크</a:t>
            </a:r>
            <a:endParaRPr lang="en-US" sz="14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2830" y="1791772"/>
            <a:ext cx="74809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주요 기능 ④ 관리자 및 통계 기능</a:t>
            </a:r>
            <a:endParaRPr lang="en-US" sz="44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32830" y="2840712"/>
            <a:ext cx="3664744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96726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상품 등록 및 삭제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726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관리자는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새로운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음식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상품을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등록하거나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기존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상품을 삭제할 수 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24388" y="2840712"/>
            <a:ext cx="3664863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858822" y="3075146"/>
            <a:ext cx="2959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알레르기 통계 TOP 5 제공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5882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가장 많이 등록된 사용자 알레르기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TOP 5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통계를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제공하여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인사이트를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얻습니다.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32830" y="5115520"/>
            <a:ext cx="7556421" cy="1322189"/>
          </a:xfrm>
          <a:prstGeom prst="roundRect">
            <a:avLst>
              <a:gd name="adj" fmla="val 411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6726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전체 사용자 목록 조회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26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시스템에 등록된 전체 사용자 목록을 조회하고 관리할 수 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46E90C5F-71BC-449D-10D7-3C0EBB2CA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151" y="1905053"/>
            <a:ext cx="5693994" cy="440973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958" y="607338"/>
            <a:ext cx="5924550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사용자 피드백 기반 데이터 수집</a:t>
            </a:r>
            <a:endParaRPr lang="en-US" sz="36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8029" y="1468279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사용자 피드백을 통해 모델의 지속적인 성능 향상을 위한 학습 데이터를 구축합니다.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38029" y="1975604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Crimson Pro Light" pitchFamily="34" charset="-120"/>
              </a:rPr>
              <a:t>01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38029" y="2268974"/>
            <a:ext cx="7840742" cy="22860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6138029" y="2407682"/>
            <a:ext cx="2792254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인식 오류 시 사용자 정답 입력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38029" y="2810232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AI 인식에 오류가 발생할 경우, 사용자가 올바른 정보를 직접 입력합니다.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38029" y="3433763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Crimson Pro Light" pitchFamily="34" charset="-120"/>
              </a:rPr>
              <a:t>02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38029" y="3727133"/>
            <a:ext cx="7840742" cy="22860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138029" y="3865840"/>
            <a:ext cx="2700933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원본 이미지 + 정답 라벨 저장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38029" y="4268391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사용자가 입력한 정답과 원본 이미지를 함께 저장하여 고품질 학습 데이터를 확보합니다.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38029" y="4891921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Crimson Pro Light" pitchFamily="34" charset="-120"/>
              </a:rPr>
              <a:t>03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38029" y="5185291"/>
            <a:ext cx="7840742" cy="22860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6138029" y="5323999"/>
            <a:ext cx="24223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Hard Sample 데이터 구축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38029" y="5726549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특히 어려운 사례(Hard Sample) 데이터를 집중적으로 수집하여 모델의 약점을 보완합니다.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38029" y="6350079"/>
            <a:ext cx="186095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Crimson Pro Light" pitchFamily="34" charset="-120"/>
              </a:rPr>
              <a:t>04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138029" y="6643449"/>
            <a:ext cx="7840742" cy="22860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6138029" y="6782157"/>
            <a:ext cx="274748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향후 재학습 가능한 구조 확보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138029" y="7184708"/>
            <a:ext cx="78407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수집된 데이터를 활용하여 모델을 주기적으로 재학습할 수 있는 유연한 구조를 마련합니다.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3D5EDD-38FD-A28A-2DDD-6F3E339E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7" y="2743317"/>
            <a:ext cx="5622176" cy="364593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B94C0A-F956-24CF-D76D-A4F5BF308AD4}"/>
              </a:ext>
            </a:extLst>
          </p:cNvPr>
          <p:cNvSpPr/>
          <p:nvPr/>
        </p:nvSpPr>
        <p:spPr>
          <a:xfrm>
            <a:off x="1806129" y="5323998"/>
            <a:ext cx="4120304" cy="95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6519" y="570905"/>
            <a:ext cx="5651659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주요 기술적 문제 해결 사례</a:t>
            </a:r>
            <a:endParaRPr lang="en-US" sz="40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519" y="1530906"/>
            <a:ext cx="7690961" cy="6128861"/>
          </a:xfrm>
          <a:prstGeom prst="roundRect">
            <a:avLst>
              <a:gd name="adj" fmla="val 142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734139" y="1538526"/>
            <a:ext cx="7675721" cy="1528405"/>
          </a:xfrm>
          <a:prstGeom prst="roundRect">
            <a:avLst>
              <a:gd name="adj" fmla="val 5705"/>
            </a:avLst>
          </a:prstGeom>
          <a:solidFill>
            <a:srgbClr val="EBE2E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41665" y="1746052"/>
            <a:ext cx="308014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GPU OOM (Out Of Memory)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41665" y="2195036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GPU 메모리 부족 문제를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해결하기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위해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Batch Size </a:t>
            </a:r>
            <a:r>
              <a:rPr lang="en-US" sz="1600" b="1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감소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를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적용하여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학습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효율을 높였습니다.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4139" y="3066931"/>
            <a:ext cx="7675721" cy="1528405"/>
          </a:xfrm>
          <a:prstGeom prst="rect">
            <a:avLst/>
          </a:prstGeom>
          <a:solidFill>
            <a:srgbClr val="EBE2E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734139" y="3066931"/>
            <a:ext cx="7675721" cy="22860"/>
          </a:xfrm>
          <a:prstGeom prst="roundRect">
            <a:avLst>
              <a:gd name="adj" fmla="val 38142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41665" y="3274457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학습 시간 과다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41665" y="3723442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과도한 학습 시간을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단축하기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위해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Epoch </a:t>
            </a:r>
            <a:r>
              <a:rPr lang="en-US" sz="1600" b="1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조절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통해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최적의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학습 반복 횟수를 찾았습니다.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34139" y="4595336"/>
            <a:ext cx="7675721" cy="1528405"/>
          </a:xfrm>
          <a:prstGeom prst="rect">
            <a:avLst/>
          </a:prstGeom>
          <a:solidFill>
            <a:srgbClr val="EBE2E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734139" y="4595336"/>
            <a:ext cx="7675721" cy="22860"/>
          </a:xfrm>
          <a:prstGeom prst="roundRect">
            <a:avLst>
              <a:gd name="adj" fmla="val 38142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41665" y="4802862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오인식 문제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41665" y="5251847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AI의 오인식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문제를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해결하고자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Gemini 하이브리드 보정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을 도입하여 정확도를 향상시켰습니다.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34139" y="6123742"/>
            <a:ext cx="7675721" cy="1528405"/>
          </a:xfrm>
          <a:prstGeom prst="rect">
            <a:avLst/>
          </a:prstGeom>
          <a:solidFill>
            <a:srgbClr val="EBE2E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734139" y="6123742"/>
            <a:ext cx="7675721" cy="22860"/>
          </a:xfrm>
          <a:prstGeom prst="roundRect">
            <a:avLst>
              <a:gd name="adj" fmla="val 381427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41665" y="633126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RAM 부족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41665" y="6780252"/>
            <a:ext cx="7260669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시스템 RAM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부족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현상에는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b="1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DataLoader</a:t>
            </a:r>
            <a:r>
              <a:rPr lang="en-US" sz="160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Worker 수 조절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로 메모리 사용량을 최적화했습니다.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92EEDC-F844-22FD-E7B5-8CD8A704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505" y="3125360"/>
            <a:ext cx="5585666" cy="30212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2131" y="758309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Docker 기반 배포 환경</a:t>
            </a:r>
            <a:endParaRPr lang="en-US" sz="42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2131" y="1746052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일관된 개발 및 운영 환경을 통해 효율적이고 안정적인 서비스 제공을 목표로 합니다.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2131" y="2328029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69070" y="2913817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1</a:t>
            </a:r>
            <a:endParaRPr 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69884" y="2541508"/>
            <a:ext cx="3976687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CUDA 기반 GPU Docker 이미지 구축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69884" y="3003233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딥러닝 모델 학습 및 추론을 위한 GPU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가속을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지원하는</a:t>
            </a:r>
            <a:endParaRPr lang="en-US" sz="16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Docker 이미지를 개발했습니다.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02131" y="4113609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69070" y="4699397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2</a:t>
            </a:r>
            <a:endParaRPr 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769884" y="4327088"/>
            <a:ext cx="572119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FastAPI + YOLO + Gemini + MySQL 통합 컨테이너화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769884" y="4788813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각 구성 요소를 독립적인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컨테이너로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통합하여</a:t>
            </a:r>
            <a:endParaRPr lang="en-US" sz="16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모듈성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및 관리 용이성을 확보했습니다.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02131" y="5899190"/>
            <a:ext cx="854273" cy="1572101"/>
          </a:xfrm>
          <a:prstGeom prst="roundRect">
            <a:avLst>
              <a:gd name="adj" fmla="val 3600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69070" y="6484977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3</a:t>
            </a:r>
            <a:endParaRPr lang="en-US" sz="25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69884" y="6112669"/>
            <a:ext cx="320242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개발 및 운영 환경 일관성 확보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769884" y="6574393"/>
            <a:ext cx="658129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Docker를 통해 개발 환경과 실제 운영 환경 간의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불일치를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최소화하여</a:t>
            </a:r>
            <a:endParaRPr lang="en-US" sz="16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안정성을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높였습니다.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AA1E48D-A16F-3BEC-1CB9-A478C7CB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146" y="2268421"/>
            <a:ext cx="5719384" cy="430597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6755" y="610195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Docker 배포 검증 결과</a:t>
            </a:r>
            <a:endParaRPr lang="en-US" sz="4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806755" y="1636276"/>
            <a:ext cx="75909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성공적인 Docker 배포를 통해 서비스의 안정성과 기능성을 확보했습니다.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6755" y="2358807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39415" y="2240875"/>
            <a:ext cx="48588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컨테이너 재시작 후에도 프로필 이미지 유지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39415" y="2720697"/>
            <a:ext cx="7258288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컨테이너가 재시작되어도 사용자 프로필 이미지가 영구적으로 보존됨을 확인했습니다.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6755" y="3614613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139415" y="349668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AI 결과 이미지 영구 저장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39415" y="3976504"/>
            <a:ext cx="725828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AI 분석 결과로 생성된 이미지들이 안정적으로 저장되고 유지됩니다.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6755" y="4893225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139415" y="4775294"/>
            <a:ext cx="29210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외부 포트 8000 정상 접근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39415" y="5255116"/>
            <a:ext cx="725828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서비스 접속을 위한 외부 포트 8000번이 정상적으로 작동함을 검증했습니다.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06755" y="6171838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139415" y="605390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모든 API 정상 동작 확인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39414" y="6533728"/>
            <a:ext cx="790634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구현된 모든 API 엔드포인트가 예상대로 동작하며 데이터 통신에 문제가 없음을 확인했습니다.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695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프로젝트 기획 배경 및 필요성</a:t>
            </a:r>
            <a:endParaRPr lang="en-US" sz="44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127698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식품 알레르기는 경미한 증상부터 생명을 위협하는 아나필락시스 쇼크까지 유발할 수 있는 심각한 </a:t>
            </a: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건강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문제입니다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현재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대부분의 소비자는 식품 성분표를 직접 확인해야 하며, 이는 번거로울 뿐만 아니라 부주의 시 심각한 사고로 이어질 수 있습니다.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기존 식품 검색 서비스는 다음과 같은 문제점을 가지고 있습니다.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36828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이미지 기반 인식 기능 부재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81048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개인 알레르기 정보를 반영한 맞춤형 판단 미제공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25268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성분표 자동 분석 시스템 부족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3870" y="5870734"/>
            <a:ext cx="1242964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본 프로젝트는 </a:t>
            </a:r>
            <a:r>
              <a:rPr lang="en-US" sz="1750" dirty="0">
                <a:solidFill>
                  <a:srgbClr val="835E54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"이미지 기반 음식 인식 + LLM 성분 분석 + 개인 맞춤형 알레르기 위험 판단"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을 하나의 </a:t>
            </a: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서비스로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통합하여</a:t>
            </a:r>
            <a:endParaRPr lang="en-US" sz="17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이러한</a:t>
            </a: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문제들을 해결하고자 합니다.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5870734"/>
            <a:ext cx="30480" cy="1088708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5914" y="725645"/>
            <a:ext cx="4614267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최종 구현 성과 요약</a:t>
            </a:r>
            <a:endParaRPr lang="en-US" sz="36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5914" y="1856144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45914" y="1833284"/>
            <a:ext cx="6577013" cy="91440"/>
          </a:xfrm>
          <a:prstGeom prst="roundRect">
            <a:avLst>
              <a:gd name="adj" fmla="val 8477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3657600" y="1579324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3823692" y="1689098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1</a:t>
            </a:r>
            <a:endParaRPr lang="en-US" sz="17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3321" y="2317511"/>
            <a:ext cx="408539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이미지 기반 알레르기 위험 판단 서비스 구현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3321" y="2716609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음식 이미지를 통해 알레르기 위험을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직관적으로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판단하는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서비스를</a:t>
            </a:r>
            <a:endParaRPr lang="en-US" sz="14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성공적으로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구현했습니다.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07473" y="1856144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7407473" y="1833284"/>
            <a:ext cx="6577013" cy="91440"/>
          </a:xfrm>
          <a:prstGeom prst="roundRect">
            <a:avLst>
              <a:gd name="adj" fmla="val 8477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10419159" y="1579324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10585252" y="1689098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2</a:t>
            </a:r>
            <a:endParaRPr lang="en-US" sz="17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14880" y="2317511"/>
            <a:ext cx="352651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YOLO + LLM 하이브리드 AI 구조 완성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14880" y="2716609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YOLO와 대규모 언어 모델(LLM)을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결합한</a:t>
            </a:r>
            <a:endParaRPr lang="en-US" sz="14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하이브리드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AI 아키텍처를 구축했습니다.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45914" y="3975933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645914" y="3953073"/>
            <a:ext cx="6577013" cy="91440"/>
          </a:xfrm>
          <a:prstGeom prst="roundRect">
            <a:avLst>
              <a:gd name="adj" fmla="val 8477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3657600" y="3699112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3823692" y="3808887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3</a:t>
            </a:r>
            <a:endParaRPr lang="en-US" sz="17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53321" y="4437300"/>
            <a:ext cx="23070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DB–웹–AI 완전 통합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53321" y="4836397"/>
            <a:ext cx="616219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데이터베이스, 웹 애플리케이션, AI 모델 간의 완벽한 통합을 이루어냈습니다.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7407473" y="3975933"/>
            <a:ext cx="6577013" cy="1658422"/>
          </a:xfrm>
          <a:prstGeom prst="roundRect">
            <a:avLst>
              <a:gd name="adj" fmla="val 6616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0"/>
          <p:cNvSpPr/>
          <p:nvPr/>
        </p:nvSpPr>
        <p:spPr>
          <a:xfrm>
            <a:off x="7407473" y="3953073"/>
            <a:ext cx="6577013" cy="91440"/>
          </a:xfrm>
          <a:prstGeom prst="roundRect">
            <a:avLst>
              <a:gd name="adj" fmla="val 84778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21"/>
          <p:cNvSpPr/>
          <p:nvPr/>
        </p:nvSpPr>
        <p:spPr>
          <a:xfrm>
            <a:off x="10419159" y="3699112"/>
            <a:ext cx="553641" cy="553641"/>
          </a:xfrm>
          <a:prstGeom prst="roundRect">
            <a:avLst>
              <a:gd name="adj" fmla="val 165161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2"/>
          <p:cNvSpPr/>
          <p:nvPr/>
        </p:nvSpPr>
        <p:spPr>
          <a:xfrm>
            <a:off x="10585252" y="3808887"/>
            <a:ext cx="22145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4</a:t>
            </a:r>
            <a:endParaRPr lang="en-US" sz="17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614880" y="4437300"/>
            <a:ext cx="440900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Docker 기반 실사용 가능한 배포 환경 구축 성공</a:t>
            </a:r>
            <a:endParaRPr lang="en-US" sz="18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614880" y="4836397"/>
            <a:ext cx="616219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Docker를 활용하여 실제 환경에서 즉시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가능한</a:t>
            </a:r>
            <a:endParaRPr lang="en-US" sz="14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안정적인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배포 시스템을 완성했습니다.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76218"/>
            <a:ext cx="6065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프로젝트 완성도 및 차별성</a:t>
            </a:r>
            <a:endParaRPr lang="en-US" sz="44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225159"/>
            <a:ext cx="6215559" cy="26592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5770" y="2451973"/>
            <a:ext cx="5151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단순 모델 실험을 넘어선 실제 웹 서비스 구현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25770" y="3310414"/>
            <a:ext cx="5151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단순한 모델 테스트가 아닌, 사용자에게 가치를 제공하는 실질적인 웹 서비스를 개발했습니다.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036" y="2225159"/>
            <a:ext cx="6215760" cy="26592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32896" y="2451973"/>
            <a:ext cx="44378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사용자–관리자–AI–DB 연계 구조 완성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82877" y="3296722"/>
            <a:ext cx="47378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각기 다른 주체와 시스템 간의 유기적인 연동을 통해 완전한 생태계를 구축했습니다.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11234"/>
            <a:ext cx="12816006" cy="19420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65580" y="5346858"/>
            <a:ext cx="6299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학습, 예측, 피드백, 재학습까지 고려한 실무형 프로젝트</a:t>
            </a:r>
            <a:endParaRPr lang="en-US" sz="22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600833" y="5936812"/>
            <a:ext cx="95864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모델의 생애주기 전체를 고려하여 지속적인 개선이 가능한 실용적인 시스템을 설계했습니다.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5203" y="520303"/>
            <a:ext cx="5930622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프로젝트의 한계점과 도전 과제</a:t>
            </a:r>
            <a:endParaRPr lang="en-US" sz="37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5203" y="1395532"/>
            <a:ext cx="13540860" cy="1438513"/>
          </a:xfrm>
          <a:prstGeom prst="roundRect">
            <a:avLst>
              <a:gd name="adj" fmla="val 762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52343" y="139553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55833" y="160758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학습 데이터 수의 한계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5833" y="2016681"/>
            <a:ext cx="1268767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 학습에 사용된 데이터의 양이 제한적이었으며, 이는 모델의 일반화 성능에 영향을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미쳤습니다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더 다양한 시나리오에 대한 학습이 필요합니다.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75203" y="3023235"/>
            <a:ext cx="13540860" cy="1438513"/>
          </a:xfrm>
          <a:prstGeom prst="roundRect">
            <a:avLst>
              <a:gd name="adj" fmla="val 762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652343" y="3023235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55833" y="3235285"/>
            <a:ext cx="2367796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단일 GPU 기반 학습 환경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55833" y="3644384"/>
            <a:ext cx="1268767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단일 GPU 환경에서는 대규모 데이터셋과 복잡한 모델을 학습하는 데 시간적 제약이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발생했습니다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분산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학습 환경의 필요성을 느꼈습니다.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75203" y="4650938"/>
            <a:ext cx="13540860" cy="1438513"/>
          </a:xfrm>
          <a:prstGeom prst="roundRect">
            <a:avLst>
              <a:gd name="adj" fmla="val 762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652343" y="4650938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55833" y="48629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OCR 일부 정확도 문제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55833" y="5272088"/>
            <a:ext cx="1268767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특정 이미지나 텍스트 형식에서 OCR 정확도가 떨어지는 문제가 </a:t>
            </a: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발견되었습니다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이는</a:t>
            </a: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후처리 과정을 통해 보완해야 할 부분입니다.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75203" y="6278642"/>
            <a:ext cx="13540860" cy="1438513"/>
          </a:xfrm>
          <a:prstGeom prst="roundRect">
            <a:avLst>
              <a:gd name="adj" fmla="val 762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652343" y="6278642"/>
            <a:ext cx="91440" cy="1438513"/>
          </a:xfrm>
          <a:prstGeom prst="roundRect">
            <a:avLst>
              <a:gd name="adj" fmla="val 8692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55833" y="6490692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관리자 기능 확장 필요</a:t>
            </a:r>
            <a:endParaRPr lang="en-US" sz="18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55833" y="6899791"/>
            <a:ext cx="12687674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현재 관리자 기능은 제한적이며, 사용자 관리, 데이터 통계, 모델 업데이트 등 더 다양한 기능이 요구됩니다.</a:t>
            </a:r>
            <a:endParaRPr lang="en-US" sz="14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7829" y="572333"/>
            <a:ext cx="576072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향후 개선 계획 및 발전 방향</a:t>
            </a:r>
            <a:endParaRPr lang="en-US" sz="40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1534001"/>
            <a:ext cx="1039773" cy="15307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5485" y="1741884"/>
            <a:ext cx="323445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Hard Sample 기반 추가 재학습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75485" y="2191345"/>
            <a:ext cx="1234059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모델이 어려워하는 특정 데이터(Hard Sample)를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선별하여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추가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재학습을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행, 모델의 성능과 견고성을 향상시킬 것입니다.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3064788"/>
            <a:ext cx="1039773" cy="15307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5485" y="32726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전용 OCR 모델 도입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1975485" y="3722132"/>
            <a:ext cx="1234059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범용 OCR 대신 특정 도메인에 최적화된 전용 OCR 모델을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도입하여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,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텍스트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인식 정확도를 획기적으로 높일 계획입니다.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9" y="4595574"/>
            <a:ext cx="1039773" cy="15307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5485" y="4803458"/>
            <a:ext cx="30808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클라우드 GPU 기반 확장 학습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975485" y="5252918"/>
            <a:ext cx="1234059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AWS, GCP와 같은 클라우드 기반 GPU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자원을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활용하여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대규모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데이터와 복잡한 모델을 효율적으로 학습시킬 것입니다.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29" y="6126361"/>
            <a:ext cx="1039773" cy="15307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5485" y="6334244"/>
            <a:ext cx="359771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외부 사용자 접속 가능한 서버 배포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975485" y="6783705"/>
            <a:ext cx="12340590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개발된 시스템을 실제 서비스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환경에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배포하여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외부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사용자들이 직접 접근하고 활용할 수 있도록 할 예정입니다.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8146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결론: End-to-End AI 플랫폼의 가치</a:t>
            </a:r>
            <a:endParaRPr lang="en-US" sz="44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33951" y="226194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본 프로젝트는 </a:t>
            </a:r>
            <a:r>
              <a:rPr lang="en-US" sz="175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딥러닝 모델, LLM, 웹 서비스, 데이터베이스, Docker 배포까지 통합된 실전형 AI 시스템입니다.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33951" y="288000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 구현을 넘어 </a:t>
            </a:r>
            <a:r>
              <a:rPr lang="en-US" sz="1750" b="1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실제 서비스로 동작하는 End-to-End AI 플랫폼을 완성했다는 점에서 기술적·실무적 가치가 매우 큽니다.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2006798"/>
            <a:ext cx="30480" cy="1491258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793789" y="4114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이러한 통합적인 접근 방식은 단순한 연구를 넘어 실제 문제 해결에 기여하는 AI 솔루션 개발의 가능성을 제시합니다.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710" y="417910"/>
            <a:ext cx="4357449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오픈소스 공개 및 재현성 확보</a:t>
            </a:r>
            <a:endParaRPr lang="en-US" sz="29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16612" y="1475899"/>
            <a:ext cx="13434417" cy="1146096"/>
          </a:xfrm>
          <a:prstGeom prst="roundRect">
            <a:avLst>
              <a:gd name="adj" fmla="val 6383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16612" y="1460659"/>
            <a:ext cx="13434417" cy="60960"/>
          </a:xfrm>
          <a:prstGeom prst="roundRect">
            <a:avLst>
              <a:gd name="adj" fmla="val 101705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6972419" y="1254562"/>
            <a:ext cx="442793" cy="442793"/>
          </a:xfrm>
          <a:prstGeom prst="roundRect">
            <a:avLst>
              <a:gd name="adj" fmla="val 2065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5292" y="1387435"/>
            <a:ext cx="177046" cy="1770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79371" y="1844873"/>
            <a:ext cx="2034064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전체 소스코드 GitHub 공개</a:t>
            </a:r>
            <a:endParaRPr lang="en-US" sz="14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9371" y="2223016"/>
            <a:ext cx="629304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모든 개발된 소스코드는 GitHub에 공개되어 투명성을 확보하고 커뮤니티의 기여를 유도합니다.</a:t>
            </a:r>
            <a:endParaRPr lang="en-US" sz="11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16612" y="2990850"/>
            <a:ext cx="13434417" cy="1146096"/>
          </a:xfrm>
          <a:prstGeom prst="roundRect">
            <a:avLst>
              <a:gd name="adj" fmla="val 6383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516612" y="2975610"/>
            <a:ext cx="13434417" cy="60960"/>
          </a:xfrm>
          <a:prstGeom prst="roundRect">
            <a:avLst>
              <a:gd name="adj" fmla="val 101705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6972419" y="2769513"/>
            <a:ext cx="442793" cy="442793"/>
          </a:xfrm>
          <a:prstGeom prst="roundRect">
            <a:avLst>
              <a:gd name="adj" fmla="val 2065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5292" y="2902387"/>
            <a:ext cx="177046" cy="17704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79371" y="3359825"/>
            <a:ext cx="184511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실행 매뉴얼 포함</a:t>
            </a:r>
            <a:endParaRPr lang="en-US" sz="14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79371" y="3737967"/>
            <a:ext cx="629304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누구나 쉽게 프로젝트를 설정하고 실행할 수 있도록 상세한 실행 매뉴얼을 제공합니다.</a:t>
            </a:r>
            <a:endParaRPr lang="en-US" sz="11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516612" y="4505801"/>
            <a:ext cx="13434417" cy="1146096"/>
          </a:xfrm>
          <a:prstGeom prst="roundRect">
            <a:avLst>
              <a:gd name="adj" fmla="val 6383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2"/>
          <p:cNvSpPr/>
          <p:nvPr/>
        </p:nvSpPr>
        <p:spPr>
          <a:xfrm>
            <a:off x="516612" y="4490561"/>
            <a:ext cx="13434417" cy="60960"/>
          </a:xfrm>
          <a:prstGeom prst="roundRect">
            <a:avLst>
              <a:gd name="adj" fmla="val 101705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3"/>
          <p:cNvSpPr/>
          <p:nvPr/>
        </p:nvSpPr>
        <p:spPr>
          <a:xfrm>
            <a:off x="6972419" y="4284464"/>
            <a:ext cx="442793" cy="442793"/>
          </a:xfrm>
          <a:prstGeom prst="roundRect">
            <a:avLst>
              <a:gd name="adj" fmla="val 2065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5292" y="4417338"/>
            <a:ext cx="177046" cy="17704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79371" y="4874776"/>
            <a:ext cx="243685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Docker 기반 동일 환경 재현 가능</a:t>
            </a:r>
            <a:endParaRPr lang="en-US" sz="14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79371" y="5252918"/>
            <a:ext cx="629304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Docker를 활용하여 개발 환경과 동일한 실행 환경을 구축, 손쉬운 재현을 보장합니다.</a:t>
            </a:r>
            <a:endParaRPr lang="en-US" sz="11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516612" y="6020753"/>
            <a:ext cx="13434417" cy="1146096"/>
          </a:xfrm>
          <a:prstGeom prst="roundRect">
            <a:avLst>
              <a:gd name="adj" fmla="val 6383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7"/>
          <p:cNvSpPr/>
          <p:nvPr/>
        </p:nvSpPr>
        <p:spPr>
          <a:xfrm>
            <a:off x="516612" y="6005513"/>
            <a:ext cx="13434417" cy="60960"/>
          </a:xfrm>
          <a:prstGeom prst="roundRect">
            <a:avLst>
              <a:gd name="adj" fmla="val 101705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6972419" y="5799415"/>
            <a:ext cx="442793" cy="442793"/>
          </a:xfrm>
          <a:prstGeom prst="roundRect">
            <a:avLst>
              <a:gd name="adj" fmla="val 2065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5292" y="5932289"/>
            <a:ext cx="177046" cy="17704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79371" y="6389727"/>
            <a:ext cx="1845112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프로젝트 지속 관리 예정</a:t>
            </a:r>
            <a:endParaRPr lang="en-US" sz="14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Text 20"/>
          <p:cNvSpPr/>
          <p:nvPr/>
        </p:nvSpPr>
        <p:spPr>
          <a:xfrm>
            <a:off x="679371" y="6767870"/>
            <a:ext cx="12773680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공개된 프로젝트는 지속적으로 관리하고 업데이트하여 안정성과 확장성을 유지할 것입니다.</a:t>
            </a:r>
            <a:endParaRPr lang="en-US" sz="11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6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질의응답</a:t>
            </a:r>
            <a:endParaRPr lang="en-US" sz="44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915483"/>
            <a:ext cx="75564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Q &amp; A</a:t>
            </a:r>
            <a:endParaRPr lang="en-US" sz="1335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3821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발표를 경청해주셔서 감사합니다.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60001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질문 있으시면 편하게 말씀해주시면 감사하겠습니다.</a:t>
            </a:r>
            <a:endParaRPr lang="en-US" sz="17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2822" y="528638"/>
            <a:ext cx="4805958" cy="60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프로젝트 목표 및 범위</a:t>
            </a:r>
            <a:endParaRPr lang="en-US" sz="41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2821" y="1417677"/>
            <a:ext cx="13481485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본 프로젝트는 사용자가 음식 이미지 업로드만으로 알레르기 위험 여부를 즉시 확인할 수 있는 통합 솔루션을 제공하는 것을 목표로 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72822" y="2249210"/>
            <a:ext cx="768906" cy="1153358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913090" y="2645688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1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33895" y="2441377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음식 이미지 인식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633895" y="2856905"/>
            <a:ext cx="6837283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이미지 업로드 시 YOLO 모델을 활용하여 자동으로 음식을 인식합니다.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2822" y="3594735"/>
            <a:ext cx="768906" cy="1153358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913090" y="3991213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2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33895" y="3786902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AI 기반 성분 분석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633895" y="4202430"/>
            <a:ext cx="6837283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성분표를 자동 OCR로 분석하고 LLM을 통해 정확한 성분 정보를 추출합니다.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2822" y="4940260"/>
            <a:ext cx="768906" cy="1153358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13090" y="5336738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3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33895" y="5132427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개인 맞춤형 위험 판단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633895" y="5547955"/>
            <a:ext cx="6837283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사용자 알레르기 정보와 분석된 성분을 비교하여 위험 여부를 즉시 판단합니다.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2822" y="6285786"/>
            <a:ext cx="768906" cy="1415177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913090" y="6813113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4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633895" y="6477952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웹 서비스 구축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633895" y="6893481"/>
            <a:ext cx="11749596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검색, 관리, 피드백 기능을 포함한 웹 서비스를 개발하고 Docker 기반 배포 환경을 구축합니다.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6739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전체 시스템 아키텍처</a:t>
            </a:r>
            <a:endParaRPr lang="en-US" sz="41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34020" y="7810500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본 시스템은 사용자 친화적인 웹 인터페이스와 강력한 백엔드 AI 모델을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결합하여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seamless한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알레르기 관리 경험을 제공합니다.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F5E7D673-0F7D-AC96-39D7-4B51B90DE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526" y="1525816"/>
            <a:ext cx="10020814" cy="579694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653021" y="2478459"/>
            <a:ext cx="2467277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오뚜기몰 기반 웹 크롤링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681996" y="2876464"/>
            <a:ext cx="6842795" cy="33327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오뚜기몰에서 다양한 상품 이미지, 상세 성분표, 알레르기 정보를 체계적으로 수집했습니다.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81996" y="3799080"/>
            <a:ext cx="2912406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성분표 텍스트 추출 및 정규화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65547" y="4211855"/>
            <a:ext cx="6842795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수집된 성분표 이미지에서 OCR 기술을 활용하여 텍스트 데이터를 추출하고, AI가 이해하기 쉬운 형태로 정규화했습니다.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681996" y="5170102"/>
            <a:ext cx="2467277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이미지</a:t>
            </a:r>
            <a:r>
              <a:rPr lang="en-US" sz="2000" dirty="0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sz="2000" dirty="0" err="1"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최적화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1681996" y="5573452"/>
            <a:ext cx="6842795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모든 이미지를 서버 로컬 저장 방식으로 변환하여 처리 속도 향상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1681996" y="5933770"/>
            <a:ext cx="6842795" cy="3332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WebP 포맷 적용 및 80% 압축을 통해 웹 트래픽을 효율적으로 최적화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9DAB4D1-9399-61CC-36E1-AB06ADDCA0B9}"/>
              </a:ext>
            </a:extLst>
          </p:cNvPr>
          <p:cNvSpPr/>
          <p:nvPr/>
        </p:nvSpPr>
        <p:spPr>
          <a:xfrm>
            <a:off x="734020" y="576739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ko-KR" alt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데이터 수집 및 전처리</a:t>
            </a:r>
            <a:endParaRPr lang="en-US" sz="41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281BA9F1-76E5-B787-768B-CC5E1382051C}"/>
              </a:ext>
            </a:extLst>
          </p:cNvPr>
          <p:cNvSpPr/>
          <p:nvPr/>
        </p:nvSpPr>
        <p:spPr>
          <a:xfrm>
            <a:off x="672822" y="2249210"/>
            <a:ext cx="768906" cy="1153358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7E0A6D01-C845-DCF4-7F4E-957A6AC53410}"/>
              </a:ext>
            </a:extLst>
          </p:cNvPr>
          <p:cNvSpPr/>
          <p:nvPr/>
        </p:nvSpPr>
        <p:spPr>
          <a:xfrm>
            <a:off x="913090" y="2645688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1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5F755371-8442-697B-745C-C2CB90911157}"/>
              </a:ext>
            </a:extLst>
          </p:cNvPr>
          <p:cNvSpPr/>
          <p:nvPr/>
        </p:nvSpPr>
        <p:spPr>
          <a:xfrm>
            <a:off x="672822" y="3594735"/>
            <a:ext cx="768906" cy="1153358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B686F037-5F0F-9075-5A28-392FF1E4C83A}"/>
              </a:ext>
            </a:extLst>
          </p:cNvPr>
          <p:cNvSpPr/>
          <p:nvPr/>
        </p:nvSpPr>
        <p:spPr>
          <a:xfrm>
            <a:off x="913090" y="3991213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2</a:t>
            </a:r>
            <a:endParaRPr lang="en-US" sz="2250" b="1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036E3059-1FB4-3B16-9E93-E7C1E5AB0487}"/>
              </a:ext>
            </a:extLst>
          </p:cNvPr>
          <p:cNvSpPr/>
          <p:nvPr/>
        </p:nvSpPr>
        <p:spPr>
          <a:xfrm>
            <a:off x="699629" y="4913604"/>
            <a:ext cx="768906" cy="1415177"/>
          </a:xfrm>
          <a:prstGeom prst="roundRect">
            <a:avLst>
              <a:gd name="adj" fmla="val 36002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23BF83F7-989F-8924-97D3-2468860AF50D}"/>
              </a:ext>
            </a:extLst>
          </p:cNvPr>
          <p:cNvSpPr/>
          <p:nvPr/>
        </p:nvSpPr>
        <p:spPr>
          <a:xfrm>
            <a:off x="939897" y="5440931"/>
            <a:ext cx="288250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endParaRPr lang="en-US" sz="22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5901" y="595313"/>
            <a:ext cx="529328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데이터베이스 설계</a:t>
            </a:r>
            <a:endParaRPr lang="en-US" sz="41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5900" y="1574483"/>
            <a:ext cx="7764115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MySQL 기반의 관계형 데이터베이스는 제3정규화를 적용하여 데이터 중복을 최소화하고 일관성을 유지합니다. 외래키 및 무결성 제약조건을 통해 데이터의 신뢰성을 확보했습니다.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65901" y="2528530"/>
            <a:ext cx="7661910" cy="2803327"/>
          </a:xfrm>
          <a:prstGeom prst="roundRect">
            <a:avLst>
              <a:gd name="adj" fmla="val 4383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3"/>
          <p:cNvSpPr/>
          <p:nvPr/>
        </p:nvSpPr>
        <p:spPr>
          <a:xfrm>
            <a:off x="643041" y="2528530"/>
            <a:ext cx="91440" cy="2803327"/>
          </a:xfrm>
          <a:prstGeom prst="roundRect">
            <a:avLst>
              <a:gd name="adj" fmla="val 97252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/>
          <p:nvPr/>
        </p:nvSpPr>
        <p:spPr>
          <a:xfrm>
            <a:off x="969034" y="2751423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핵심 테이블</a:t>
            </a:r>
            <a:endParaRPr lang="en-US" sz="20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9034" y="3243278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Users: 사용자 정보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9034" y="3655949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Food: 음식 정보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9034" y="4068619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Allergy: 알레르기 유발 성분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69034" y="4481290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Company: 제조사 정보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65901" y="5543550"/>
            <a:ext cx="7661910" cy="2090738"/>
          </a:xfrm>
          <a:prstGeom prst="roundRect">
            <a:avLst>
              <a:gd name="adj" fmla="val 524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643041" y="5543550"/>
            <a:ext cx="91440" cy="2090738"/>
          </a:xfrm>
          <a:prstGeom prst="roundRect">
            <a:avLst>
              <a:gd name="adj" fmla="val 97252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969034" y="5778103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관계 테이블</a:t>
            </a:r>
            <a:endParaRPr lang="en-US" sz="205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69034" y="6235779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User_Allergy: 사용자-알레르기 매핑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69034" y="6648450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Food_Allergy: 음식-알레르기 매핑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69034" y="7061121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Allergy_Cross_Reaction: </a:t>
            </a:r>
            <a:r>
              <a:rPr lang="en-US" sz="165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알레르기</a:t>
            </a: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-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교차 반응 매핑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FC8C5FB9-D6DC-3A93-5206-8B1E8627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3" r="1509"/>
          <a:stretch>
            <a:fillRect/>
          </a:stretch>
        </p:blipFill>
        <p:spPr>
          <a:xfrm>
            <a:off x="8409695" y="1803036"/>
            <a:ext cx="6129265" cy="49378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 8">
            <a:extLst>
              <a:ext uri="{FF2B5EF4-FFF2-40B4-BE49-F238E27FC236}">
                <a16:creationId xmlns:a16="http://schemas.microsoft.com/office/drawing/2014/main" id="{F6BE9411-96BC-C2FF-6AE1-6EBA9A6DD8CF}"/>
              </a:ext>
            </a:extLst>
          </p:cNvPr>
          <p:cNvSpPr/>
          <p:nvPr/>
        </p:nvSpPr>
        <p:spPr>
          <a:xfrm>
            <a:off x="969034" y="4893961"/>
            <a:ext cx="7124224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Cross Reaction: 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교차 반응 정보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64225"/>
            <a:ext cx="3338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AI 모델 구성: YOLO v8 Small</a:t>
            </a:r>
            <a:endParaRPr lang="en-US" sz="40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1029653"/>
            <a:ext cx="12696940" cy="101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음식 이미지 인식 시스템은 웹 서비스 환경에서 실시간 추론이 가능한 객체 탐지 모델을 목표로 설계되었습니다</a:t>
            </a:r>
            <a:r>
              <a:rPr lang="en-US" altLang="ko-KR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이에 따라 정확도와 추론 속도의 균형이 우수한 </a:t>
            </a:r>
            <a:r>
              <a:rPr lang="en-US" altLang="ko-KR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 v8 Small </a:t>
            </a: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모델을 최종 선정하였습니다</a:t>
            </a:r>
            <a:r>
              <a:rPr lang="en-US" altLang="ko-KR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96835" y="2111701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396835" y="2096461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7241978" y="1941680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4015" y="2043597"/>
            <a:ext cx="136088" cy="1360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25423" y="239518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모델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23" y="2685701"/>
            <a:ext cx="6522839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 v8 Small (Object Detection)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96835" y="3140209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396835" y="3124969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7241978" y="2970188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4015" y="3072105"/>
            <a:ext cx="136088" cy="13608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5423" y="34236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적용 문제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25423" y="3714209"/>
            <a:ext cx="6522839" cy="362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571</a:t>
            </a: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개 음식 클래스 다중 객체 탐지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396835" y="4168717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3"/>
          <p:cNvSpPr/>
          <p:nvPr/>
        </p:nvSpPr>
        <p:spPr>
          <a:xfrm>
            <a:off x="396835" y="4153477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4"/>
          <p:cNvSpPr/>
          <p:nvPr/>
        </p:nvSpPr>
        <p:spPr>
          <a:xfrm>
            <a:off x="7241978" y="399869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4015" y="4100613"/>
            <a:ext cx="136088" cy="13608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25423" y="445220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입력 해상도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525423" y="4742717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640 x 640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2" name="Shape 17"/>
          <p:cNvSpPr/>
          <p:nvPr/>
        </p:nvSpPr>
        <p:spPr>
          <a:xfrm>
            <a:off x="396835" y="5197224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396835" y="5181984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Shape 19"/>
          <p:cNvSpPr/>
          <p:nvPr/>
        </p:nvSpPr>
        <p:spPr>
          <a:xfrm>
            <a:off x="7241978" y="5027203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44015" y="5129121"/>
            <a:ext cx="136088" cy="13608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525423" y="548071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추론 환경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7" name="Text 21"/>
          <p:cNvSpPr/>
          <p:nvPr/>
        </p:nvSpPr>
        <p:spPr>
          <a:xfrm>
            <a:off x="525423" y="5771225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GPU </a:t>
            </a: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기반 실시간 분석 구조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28" name="Shape 22"/>
          <p:cNvSpPr/>
          <p:nvPr/>
        </p:nvSpPr>
        <p:spPr>
          <a:xfrm>
            <a:off x="396835" y="6156282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3"/>
          <p:cNvSpPr/>
          <p:nvPr/>
        </p:nvSpPr>
        <p:spPr>
          <a:xfrm>
            <a:off x="396835" y="6210492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4"/>
          <p:cNvSpPr/>
          <p:nvPr/>
        </p:nvSpPr>
        <p:spPr>
          <a:xfrm>
            <a:off x="7241978" y="6055711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44015" y="6157628"/>
            <a:ext cx="136088" cy="136088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525423" y="650922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학습 데이터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3" name="Text 26"/>
          <p:cNvSpPr/>
          <p:nvPr/>
        </p:nvSpPr>
        <p:spPr>
          <a:xfrm>
            <a:off x="525423" y="6799733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AI-Hub </a:t>
            </a:r>
            <a:r>
              <a:rPr lang="ko-KR" alt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건강관리를 위한 음식 이미지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sp>
        <p:nvSpPr>
          <p:cNvPr id="34" name="Shape 27"/>
          <p:cNvSpPr/>
          <p:nvPr/>
        </p:nvSpPr>
        <p:spPr>
          <a:xfrm>
            <a:off x="396835" y="7254240"/>
            <a:ext cx="13708142" cy="884039"/>
          </a:xfrm>
          <a:prstGeom prst="roundRect">
            <a:avLst>
              <a:gd name="adj" fmla="val 8275"/>
            </a:avLst>
          </a:prstGeom>
          <a:solidFill>
            <a:srgbClr val="FFFC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8"/>
          <p:cNvSpPr/>
          <p:nvPr/>
        </p:nvSpPr>
        <p:spPr>
          <a:xfrm>
            <a:off x="396835" y="7239000"/>
            <a:ext cx="13708142" cy="6096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29"/>
          <p:cNvSpPr/>
          <p:nvPr/>
        </p:nvSpPr>
        <p:spPr>
          <a:xfrm>
            <a:off x="7241978" y="708421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4015" y="7186136"/>
            <a:ext cx="136088" cy="136088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525423" y="753772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GPU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39" name="Text 31"/>
          <p:cNvSpPr/>
          <p:nvPr/>
        </p:nvSpPr>
        <p:spPr>
          <a:xfrm>
            <a:off x="525423" y="7828240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NVIDIA RTX 4070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3335-67E5-7A71-BE92-C6A81CC0C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>
            <a:extLst>
              <a:ext uri="{FF2B5EF4-FFF2-40B4-BE49-F238E27FC236}">
                <a16:creationId xmlns:a16="http://schemas.microsoft.com/office/drawing/2014/main" id="{E7580E89-0BFB-ADF9-178C-40B05CE2693C}"/>
              </a:ext>
            </a:extLst>
          </p:cNvPr>
          <p:cNvSpPr/>
          <p:nvPr/>
        </p:nvSpPr>
        <p:spPr>
          <a:xfrm>
            <a:off x="734020" y="576739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ko-KR" alt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데이터셋</a:t>
            </a:r>
            <a:r>
              <a:rPr lang="en-US" altLang="ko-KR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: </a:t>
            </a:r>
            <a:r>
              <a:rPr lang="ko-KR" altLang="en-US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건강관리를 위한 음식 이미지</a:t>
            </a:r>
            <a:r>
              <a:rPr lang="en-US" altLang="ko-KR" sz="41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(AI-Hub)</a:t>
            </a:r>
            <a:endParaRPr lang="en-US" sz="41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2DF2F5B0-F82D-0EFF-973D-B790BCBEF84A}"/>
              </a:ext>
            </a:extLst>
          </p:cNvPr>
          <p:cNvSpPr/>
          <p:nvPr/>
        </p:nvSpPr>
        <p:spPr>
          <a:xfrm>
            <a:off x="806755" y="4900290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8A7A2239-847F-EEED-DD1C-D8ABC94278BD}"/>
              </a:ext>
            </a:extLst>
          </p:cNvPr>
          <p:cNvSpPr/>
          <p:nvPr/>
        </p:nvSpPr>
        <p:spPr>
          <a:xfrm>
            <a:off x="1139415" y="4782358"/>
            <a:ext cx="485882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데이터 출처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AI-Hub 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건강관리를 위한 음식 이미지 데이터셋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B764050D-D2D0-88D8-4D5E-3755CBA2C836}"/>
              </a:ext>
            </a:extLst>
          </p:cNvPr>
          <p:cNvSpPr/>
          <p:nvPr/>
        </p:nvSpPr>
        <p:spPr>
          <a:xfrm>
            <a:off x="806755" y="5381002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475F23D9-C862-7C7E-C923-79B4295ADA00}"/>
              </a:ext>
            </a:extLst>
          </p:cNvPr>
          <p:cNvSpPr/>
          <p:nvPr/>
        </p:nvSpPr>
        <p:spPr>
          <a:xfrm>
            <a:off x="1139415" y="526307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원본 데이터 규모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: 571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개 클래스 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x 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클래스당 약 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60,000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장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F8253388-1CBF-AF69-E5B1-731C30A908D0}"/>
              </a:ext>
            </a:extLst>
          </p:cNvPr>
          <p:cNvSpPr/>
          <p:nvPr/>
        </p:nvSpPr>
        <p:spPr>
          <a:xfrm>
            <a:off x="806755" y="5834821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32B46610-9412-E149-20CD-BFB49B985F8C}"/>
              </a:ext>
            </a:extLst>
          </p:cNvPr>
          <p:cNvSpPr/>
          <p:nvPr/>
        </p:nvSpPr>
        <p:spPr>
          <a:xfrm>
            <a:off x="1139415" y="5716890"/>
            <a:ext cx="29210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학습 데이터 구성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 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각 클래스당 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300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장 랜덤 샘플링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0" name="Shape 11">
            <a:extLst>
              <a:ext uri="{FF2B5EF4-FFF2-40B4-BE49-F238E27FC236}">
                <a16:creationId xmlns:a16="http://schemas.microsoft.com/office/drawing/2014/main" id="{286C3D6F-5765-BB2E-5617-2FA426C971C4}"/>
              </a:ext>
            </a:extLst>
          </p:cNvPr>
          <p:cNvSpPr/>
          <p:nvPr/>
        </p:nvSpPr>
        <p:spPr>
          <a:xfrm>
            <a:off x="806755" y="6310078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78D1A35F-F753-91A3-27BB-3C0B9BEEE00A}"/>
              </a:ext>
            </a:extLst>
          </p:cNvPr>
          <p:cNvSpPr/>
          <p:nvPr/>
        </p:nvSpPr>
        <p:spPr>
          <a:xfrm>
            <a:off x="1139415" y="620559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총 학습 이미지 수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: 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약 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17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만 장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2" name="Shape 8">
            <a:extLst>
              <a:ext uri="{FF2B5EF4-FFF2-40B4-BE49-F238E27FC236}">
                <a16:creationId xmlns:a16="http://schemas.microsoft.com/office/drawing/2014/main" id="{1636137E-5409-5330-BABF-939791588C1E}"/>
              </a:ext>
            </a:extLst>
          </p:cNvPr>
          <p:cNvSpPr/>
          <p:nvPr/>
        </p:nvSpPr>
        <p:spPr>
          <a:xfrm>
            <a:off x="811756" y="7255978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5E984290-D8B6-A853-7463-4258099F3C3F}"/>
              </a:ext>
            </a:extLst>
          </p:cNvPr>
          <p:cNvSpPr/>
          <p:nvPr/>
        </p:nvSpPr>
        <p:spPr>
          <a:xfrm>
            <a:off x="1144416" y="6680849"/>
            <a:ext cx="29210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데이터 유형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: </a:t>
            </a: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음식 객체 검출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(Object Detection)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4" name="Shape 11">
            <a:extLst>
              <a:ext uri="{FF2B5EF4-FFF2-40B4-BE49-F238E27FC236}">
                <a16:creationId xmlns:a16="http://schemas.microsoft.com/office/drawing/2014/main" id="{24722E69-9AA7-71E5-CCDF-02B3C110D340}"/>
              </a:ext>
            </a:extLst>
          </p:cNvPr>
          <p:cNvSpPr/>
          <p:nvPr/>
        </p:nvSpPr>
        <p:spPr>
          <a:xfrm>
            <a:off x="806686" y="6781534"/>
            <a:ext cx="110847" cy="110847"/>
          </a:xfrm>
          <a:prstGeom prst="roundRect">
            <a:avLst>
              <a:gd name="adj" fmla="val 412460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92F25E4D-ADCA-2CC0-9BC3-74B152AE4EDE}"/>
              </a:ext>
            </a:extLst>
          </p:cNvPr>
          <p:cNvSpPr/>
          <p:nvPr/>
        </p:nvSpPr>
        <p:spPr>
          <a:xfrm>
            <a:off x="1144416" y="718299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ko-KR" alt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라벨 형식</a:t>
            </a:r>
            <a:r>
              <a:rPr lang="en-US" altLang="ko-KR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: YOLO Bounding Box Annotation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E6656730-5916-EDDA-5F12-59DCCF0489F5}"/>
              </a:ext>
            </a:extLst>
          </p:cNvPr>
          <p:cNvSpPr/>
          <p:nvPr/>
        </p:nvSpPr>
        <p:spPr>
          <a:xfrm>
            <a:off x="665900" y="1574483"/>
            <a:ext cx="12539112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YOLO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음식 인식 모델 학습을 위해 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AI-Hub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에서 제공하는 건강관리를 위한 음식 이미지 데이터셋을 사용하였습니다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해당 데이터셋은 총 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571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개 음식 클래스에 대해 클래스당 약 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60,000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장 이상의 이미지가 존재하는 대규모 공공 데이터셋입니다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그러나 개인 개발 환경의 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GPU 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메모리 및 저장 공간의 한계로 인해 각 클래스별로 이미지 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300</a:t>
            </a: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장을 무작위 랜덤 샘플링 방식으로 추출하여</a:t>
            </a:r>
            <a:endParaRPr lang="en-US" altLang="ko-KR" sz="165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ko-KR" altLang="en-US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학습 데이터로 활용하였습니다</a:t>
            </a:r>
            <a:r>
              <a:rPr lang="en-US" altLang="ko-KR" sz="165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  <a:endParaRPr lang="en-US" sz="165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EC3929C-8CC2-8E99-FB10-DA0F0E29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483" y="4782357"/>
            <a:ext cx="5706162" cy="22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9257" y="729258"/>
            <a:ext cx="5137785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  <a:cs typeface="Crimson Pro Bold" pitchFamily="34" charset="-120"/>
              </a:rPr>
              <a:t>모델 학습 전략</a:t>
            </a:r>
            <a:endParaRPr lang="en-US" sz="4000" dirty="0"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9257" y="1679615"/>
            <a:ext cx="8267581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효율적인 학습과 성능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향상을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위해</a:t>
            </a:r>
            <a:endParaRPr lang="en-US" sz="1600" dirty="0">
              <a:solidFill>
                <a:srgbClr val="443728"/>
              </a:solidFill>
              <a:latin typeface="이사만루체 Light" panose="00000300000000000000" pitchFamily="2" charset="-127"/>
              <a:ea typeface="이사만루체 Light" panose="00000300000000000000" pitchFamily="2" charset="-127"/>
              <a:cs typeface="Open Sans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COCO Pretrained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Weight를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기반으로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전이학습을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</a:t>
            </a: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수행했습니다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다양한</a:t>
            </a: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 데이터 증강 기법을 적용하여 모델의 일반화 성능을 극대화했습니다.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2771378"/>
            <a:ext cx="1027509" cy="12330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52268" y="297688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전이학습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1952268" y="3421221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COCO Pretrained Weight 기반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4004389"/>
            <a:ext cx="1027509" cy="12330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52268" y="4209891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Epoch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952268" y="4654233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30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5237401"/>
            <a:ext cx="1027509" cy="12330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52268" y="544290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Batch Size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 7"/>
          <p:cNvSpPr/>
          <p:nvPr/>
        </p:nvSpPr>
        <p:spPr>
          <a:xfrm>
            <a:off x="1952268" y="5887244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16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57" y="6470412"/>
            <a:ext cx="1027509" cy="123301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52268" y="667591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43728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Crimson Pro Bold" pitchFamily="34" charset="-120"/>
              </a:rPr>
              <a:t>데이터 증강</a:t>
            </a:r>
            <a:endParaRPr lang="en-US" sz="2000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952268" y="7120255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이사만루체 Light" panose="00000300000000000000" pitchFamily="2" charset="-127"/>
                <a:ea typeface="이사만루체 Light" panose="00000300000000000000" pitchFamily="2" charset="-127"/>
                <a:cs typeface="Open Sans" pitchFamily="34" charset="-120"/>
              </a:rPr>
              <a:t>Mosaic, HSV 변화, 회전 및 반전</a:t>
            </a:r>
            <a:endParaRPr lang="en-US" sz="1600" dirty="0">
              <a:latin typeface="이사만루체 Light" panose="00000300000000000000" pitchFamily="2" charset="-127"/>
              <a:ea typeface="이사만루체 Light" panose="000003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738C99-C6BE-236F-084E-7510A5EA4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192" y="1798466"/>
            <a:ext cx="5374736" cy="59625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1890</Words>
  <Application>Microsoft Office PowerPoint</Application>
  <PresentationFormat>사용자 지정</PresentationFormat>
  <Paragraphs>303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이사만루체 Bold</vt:lpstr>
      <vt:lpstr>이사만루체 Medium</vt:lpstr>
      <vt:lpstr>이사만루체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강민성</dc:creator>
  <cp:lastModifiedBy>민성 강</cp:lastModifiedBy>
  <cp:revision>4</cp:revision>
  <dcterms:created xsi:type="dcterms:W3CDTF">2025-12-06T15:46:03Z</dcterms:created>
  <dcterms:modified xsi:type="dcterms:W3CDTF">2025-12-06T18:39:12Z</dcterms:modified>
</cp:coreProperties>
</file>